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Dosis"/>
      <p:regular r:id="rId14"/>
      <p:bold r:id="rId15"/>
    </p:embeddedFon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oOpPS50Mq9bIL3sT6QFcwlgRc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osis-bold.fntdata"/><Relationship Id="rId14" Type="http://schemas.openxmlformats.org/officeDocument/2006/relationships/font" Target="fonts/Dosis-regular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33d79415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33d79415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2733d79415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33d794156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2733d794156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33d794156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2733d794156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33d794156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2733d794156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33d794156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2733d794156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33d794156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2733d794156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33d794156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33d794156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733d794156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75" y="1233251"/>
            <a:ext cx="41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Seaborn Team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"/>
          <p:cNvSpPr txBox="1"/>
          <p:nvPr/>
        </p:nvSpPr>
        <p:spPr>
          <a:xfrm>
            <a:off x="636500" y="1955525"/>
            <a:ext cx="4420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Homework: Final Project - Stage 0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33d794156_0_7"/>
          <p:cNvSpPr txBox="1"/>
          <p:nvPr>
            <p:ph type="ctrTitle"/>
          </p:nvPr>
        </p:nvSpPr>
        <p:spPr>
          <a:xfrm>
            <a:off x="415600" y="992771"/>
            <a:ext cx="5588700" cy="108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20"/>
              <a:t>Seaborn Team Member:</a:t>
            </a:r>
            <a:endParaRPr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sp>
        <p:nvSpPr>
          <p:cNvPr id="75" name="Google Shape;75;g2733d794156_0_7"/>
          <p:cNvSpPr txBox="1"/>
          <p:nvPr>
            <p:ph idx="1" type="subTitle"/>
          </p:nvPr>
        </p:nvSpPr>
        <p:spPr>
          <a:xfrm>
            <a:off x="415600" y="2331623"/>
            <a:ext cx="5588700" cy="345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2286"/>
              <a:t>1. Rofik </a:t>
            </a:r>
            <a:endParaRPr sz="228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2286"/>
              <a:t>2. Donni Indraswanto </a:t>
            </a:r>
            <a:endParaRPr sz="228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2286"/>
              <a:t>3. Roya Putri Habibah </a:t>
            </a:r>
            <a:endParaRPr sz="228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2286"/>
              <a:t>4. Muhamad Fildzah Rake Maqomi </a:t>
            </a:r>
            <a:endParaRPr sz="228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2286"/>
              <a:t>5. Bintang Pratiwi Pitaloka </a:t>
            </a:r>
            <a:endParaRPr sz="228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2286"/>
              <a:t>6. Fajar Syahreza </a:t>
            </a:r>
            <a:endParaRPr sz="228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2286"/>
              <a:t>7. Achmad Wafi Makarim </a:t>
            </a:r>
            <a:endParaRPr sz="228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2286"/>
              <a:t>8. Widyadari Dhiya Parahita </a:t>
            </a:r>
            <a:endParaRPr sz="228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228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2286"/>
          </a:p>
        </p:txBody>
      </p:sp>
      <p:sp>
        <p:nvSpPr>
          <p:cNvPr id="76" name="Google Shape;76;g2733d794156_0_7"/>
          <p:cNvSpPr txBox="1"/>
          <p:nvPr/>
        </p:nvSpPr>
        <p:spPr>
          <a:xfrm>
            <a:off x="496950" y="1716025"/>
            <a:ext cx="464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Dataset: E-Commerce Insights -  Unlocking Online Shopper Behavior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/>
          <p:nvPr/>
        </p:nvSpPr>
        <p:spPr>
          <a:xfrm>
            <a:off x="1041727" y="696650"/>
            <a:ext cx="9929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3200"/>
              <a:buFont typeface="Montserrat"/>
              <a:buAutoNum type="arabicPeriod"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Apa problem yang mau diselesaikan dari dataset tersebut?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1424600" y="1789550"/>
            <a:ext cx="40452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Banyak visitor di website perusahaan e-commerce, namun hanya beberapa visitor yang akhirnya mau untuk melakukan pembelian. Yaitu hanya 16% pengunjung yang akhirnya mau melakukan pembelian. Dan sisanya yaitu 84% hanya mengunjungi laman web e-commerce saja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500" y="1927752"/>
            <a:ext cx="5661501" cy="35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 txBox="1"/>
          <p:nvPr/>
        </p:nvSpPr>
        <p:spPr>
          <a:xfrm>
            <a:off x="1424600" y="3991850"/>
            <a:ext cx="3945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Bagaimana kita dapat meningkatkan tingkat konversi pengunjung situs e-commerce menjadi pembeli dengan 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1424600" y="4955150"/>
            <a:ext cx="3945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memahami faktor-faktor yang mempengaruhi keputusan pembelian?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33d794156_0_53"/>
          <p:cNvSpPr txBox="1"/>
          <p:nvPr/>
        </p:nvSpPr>
        <p:spPr>
          <a:xfrm>
            <a:off x="1041727" y="696650"/>
            <a:ext cx="9929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 Sebagai siapa kalian pada dataset tersebut?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g2733d794156_0_53"/>
          <p:cNvSpPr txBox="1"/>
          <p:nvPr/>
        </p:nvSpPr>
        <p:spPr>
          <a:xfrm>
            <a:off x="3163350" y="2451675"/>
            <a:ext cx="58653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latin typeface="Montserrat"/>
                <a:ea typeface="Montserrat"/>
                <a:cs typeface="Montserrat"/>
                <a:sym typeface="Montserrat"/>
              </a:rPr>
              <a:t>Peran yang akan dijalankan : 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Sebagai seorang data scientist, tim seaborn ingin membantu perusahaan e-commerce dalam membangun model prediktif yang dapat meningkatkan konversi pelanggan dan revenue perusahaan.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33d794156_0_63"/>
          <p:cNvSpPr txBox="1"/>
          <p:nvPr/>
        </p:nvSpPr>
        <p:spPr>
          <a:xfrm>
            <a:off x="1041727" y="696650"/>
            <a:ext cx="992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 Apa </a:t>
            </a: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yang mau dicapai?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g2733d794156_0_63"/>
          <p:cNvSpPr txBox="1"/>
          <p:nvPr/>
        </p:nvSpPr>
        <p:spPr>
          <a:xfrm>
            <a:off x="1655925" y="1557150"/>
            <a:ext cx="8884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Meningkatkan tingkat conversion dari pengunjung e-commerce.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g2733d794156_0_63"/>
          <p:cNvSpPr txBox="1"/>
          <p:nvPr/>
        </p:nvSpPr>
        <p:spPr>
          <a:xfrm>
            <a:off x="1041727" y="2513600"/>
            <a:ext cx="9929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 Apa Objective yang sesuai dengan goal tsb?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g2733d794156_0_63"/>
          <p:cNvSpPr txBox="1"/>
          <p:nvPr/>
        </p:nvSpPr>
        <p:spPr>
          <a:xfrm>
            <a:off x="1655925" y="3716575"/>
            <a:ext cx="100926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Meningkatkan Tingkat Konversi Pengunjung dan revenue perusahaan e-commerce melalui pembuatan model prediktif yang dapat memprediksi seorang visitor melakukan pembelian atau tidak.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Serta membuat model segmentasi pelanggan berdasarkan behavior durasi seorang visitor dalam mengunjungi suatu page.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Mengidentifikasi dan memahami perilaku pengguna yang paling berpengaruh terhadap keputusan menghasilkan pendapatan, serta memberikan rekomendasi berbasis data untuk meningkatkan konversi.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F1F0EC"/>
                </a:solidFill>
                <a:latin typeface="Montserrat"/>
                <a:ea typeface="Montserrat"/>
                <a:cs typeface="Montserrat"/>
                <a:sym typeface="Montserrat"/>
              </a:rPr>
              <a:t>Serta membuat model segmentasi pelanggan berdasarkan behavior durasi seorang visitor dalam mengunjungi suatu page.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33d794156_0_86"/>
          <p:cNvSpPr/>
          <p:nvPr/>
        </p:nvSpPr>
        <p:spPr>
          <a:xfrm>
            <a:off x="1041725" y="2692600"/>
            <a:ext cx="9414300" cy="2186700"/>
          </a:xfrm>
          <a:prstGeom prst="rect">
            <a:avLst/>
          </a:prstGeom>
          <a:solidFill>
            <a:srgbClr val="449DA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733d794156_0_86"/>
          <p:cNvSpPr txBox="1"/>
          <p:nvPr/>
        </p:nvSpPr>
        <p:spPr>
          <a:xfrm>
            <a:off x="1041727" y="696650"/>
            <a:ext cx="9929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5. Apa business metrics yang cocok untuk mengukur ketercapaian Objective tsb?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g2733d794156_0_86"/>
          <p:cNvSpPr txBox="1"/>
          <p:nvPr/>
        </p:nvSpPr>
        <p:spPr>
          <a:xfrm>
            <a:off x="2550748" y="2837350"/>
            <a:ext cx="70905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Conversion</a:t>
            </a:r>
            <a:r>
              <a:rPr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Rate (Tingkat konversi pengunjung) -&gt; Presentase pengunjung yang pada akhirnya mau melakukan pembelian atau tidak.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g2733d794156_0_86"/>
          <p:cNvSpPr txBox="1"/>
          <p:nvPr/>
        </p:nvSpPr>
        <p:spPr>
          <a:xfrm>
            <a:off x="1378250" y="3183800"/>
            <a:ext cx="86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12" name="Google Shape;112;g2733d794156_1_6"/>
          <p:cNvPicPr preferRelativeResize="0"/>
          <p:nvPr/>
        </p:nvPicPr>
        <p:blipFill rotWithShape="1">
          <a:blip r:embed="rId4">
            <a:alphaModFix amt="52999"/>
          </a:blip>
          <a:srcRect b="0" l="0" r="62945" t="0"/>
          <a:stretch/>
        </p:blipFill>
        <p:spPr>
          <a:xfrm flipH="1">
            <a:off x="9117901" y="3211537"/>
            <a:ext cx="3042360" cy="3421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g2733d794156_1_6"/>
          <p:cNvGrpSpPr/>
          <p:nvPr/>
        </p:nvGrpSpPr>
        <p:grpSpPr>
          <a:xfrm>
            <a:off x="591850" y="-328527"/>
            <a:ext cx="1386593" cy="1594062"/>
            <a:chOff x="726653" y="-517614"/>
            <a:chExt cx="2170621" cy="2495400"/>
          </a:xfrm>
        </p:grpSpPr>
        <p:sp>
          <p:nvSpPr>
            <p:cNvPr id="114" name="Google Shape;114;g2733d794156_1_6"/>
            <p:cNvSpPr/>
            <p:nvPr/>
          </p:nvSpPr>
          <p:spPr>
            <a:xfrm>
              <a:off x="796588" y="-517614"/>
              <a:ext cx="2030700" cy="2495400"/>
            </a:xfrm>
            <a:prstGeom prst="roundRect">
              <a:avLst>
                <a:gd fmla="val 8585" name="adj"/>
              </a:avLst>
            </a:prstGeom>
            <a:solidFill>
              <a:srgbClr val="00A7B4"/>
            </a:solidFill>
            <a:ln>
              <a:noFill/>
            </a:ln>
            <a:effectLst>
              <a:outerShdw blurRad="1524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close up of a logo&#10;&#10;Description automatically generated" id="115" name="Google Shape;115;g2733d794156_1_6"/>
            <p:cNvPicPr preferRelativeResize="0"/>
            <p:nvPr/>
          </p:nvPicPr>
          <p:blipFill rotWithShape="1">
            <a:blip r:embed="rId5">
              <a:alphaModFix/>
            </a:blip>
            <a:srcRect b="32684" l="2416" r="76117" t="34764"/>
            <a:stretch/>
          </p:blipFill>
          <p:spPr>
            <a:xfrm>
              <a:off x="726653" y="443679"/>
              <a:ext cx="2170621" cy="13694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g2733d794156_1_6"/>
          <p:cNvSpPr txBox="1"/>
          <p:nvPr/>
        </p:nvSpPr>
        <p:spPr>
          <a:xfrm>
            <a:off x="2023000" y="76577"/>
            <a:ext cx="99405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198A3"/>
                </a:solidFill>
                <a:latin typeface="Dosis"/>
                <a:ea typeface="Dosis"/>
                <a:cs typeface="Dosis"/>
                <a:sym typeface="Dosis"/>
              </a:rPr>
              <a:t>Kelompok: Seaborn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198A3"/>
                </a:solidFill>
                <a:latin typeface="Dosis"/>
                <a:ea typeface="Dosis"/>
                <a:cs typeface="Dosis"/>
                <a:sym typeface="Dosis"/>
              </a:rPr>
              <a:t>Stage: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198A3"/>
                </a:solidFill>
                <a:latin typeface="Dosis"/>
                <a:ea typeface="Dosis"/>
                <a:cs typeface="Dosis"/>
                <a:sym typeface="Dosis"/>
              </a:rPr>
              <a:t>Mentor: </a:t>
            </a:r>
            <a:r>
              <a:rPr b="1" lang="en-US" sz="1800">
                <a:solidFill>
                  <a:srgbClr val="0198A3"/>
                </a:solidFill>
                <a:latin typeface="Dosis"/>
                <a:ea typeface="Dosis"/>
                <a:cs typeface="Dosis"/>
                <a:sym typeface="Dosis"/>
              </a:rPr>
              <a:t>Dino Febriyanto</a:t>
            </a:r>
            <a:endParaRPr b="1" i="0" sz="1800" u="none" cap="none" strike="noStrike">
              <a:solidFill>
                <a:srgbClr val="0198A3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198A3"/>
                </a:solidFill>
                <a:latin typeface="Dosis"/>
                <a:ea typeface="Dosis"/>
                <a:cs typeface="Dosis"/>
                <a:sym typeface="Dosis"/>
              </a:rPr>
              <a:t>Pukul/ Tanggal: 15:00, 8 Juni 2024</a:t>
            </a:r>
            <a:endParaRPr b="1" i="0" sz="1800" u="none" cap="none" strike="noStrike">
              <a:solidFill>
                <a:srgbClr val="0198A3"/>
              </a:solidFill>
              <a:highlight>
                <a:srgbClr val="FFFF00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g2733d794156_1_6"/>
          <p:cNvSpPr/>
          <p:nvPr/>
        </p:nvSpPr>
        <p:spPr>
          <a:xfrm>
            <a:off x="211800" y="1711125"/>
            <a:ext cx="11768400" cy="37452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733d794156_1_6"/>
          <p:cNvSpPr txBox="1"/>
          <p:nvPr/>
        </p:nvSpPr>
        <p:spPr>
          <a:xfrm>
            <a:off x="228600" y="1711125"/>
            <a:ext cx="11211900" cy="3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Pembagian tugas di stage ini:</a:t>
            </a:r>
            <a:endParaRPr b="1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pembagian tugas pada tim Seaborn adalah dengan melakukan pembagian menjadi dua proses pengerjaan yaitu, pembuatan planning dan pengecekan dataset. Pembuatan planning maksudnya adalah proses pembuatan perencanaan seperti; problem statement, goals, objective, dan business metric. Sedangkan, untuk pengecekan dataset adalah untuk mengecek seperti apa kondisi dari dataset mencoba membuat sebuah rumusan pertanyaan dari dataset yang ada.</a:t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1. Rofik → pembuatan planning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2. Donni Indraswanto → → pembuatan planning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3. Roya Putri Habibah → → pembuatan planning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4. Muhamad Fildzah Rake Maqomi → → pembuatan planning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5. Bintang Pratiwi Pitaloka → Cek dataset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6. Fajar Syahreza → Cek Dataset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7. Achmad Wafi Makarim → Cek Dataset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8. Widyadari Dhiya Parahita  → Cek Dataset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23" name="Google Shape;123;g2733d794156_1_16"/>
          <p:cNvPicPr preferRelativeResize="0"/>
          <p:nvPr/>
        </p:nvPicPr>
        <p:blipFill rotWithShape="1">
          <a:blip r:embed="rId4">
            <a:alphaModFix amt="52999"/>
          </a:blip>
          <a:srcRect b="0" l="0" r="62945" t="0"/>
          <a:stretch/>
        </p:blipFill>
        <p:spPr>
          <a:xfrm flipH="1">
            <a:off x="9117901" y="3211537"/>
            <a:ext cx="3042360" cy="34210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733d794156_1_16"/>
          <p:cNvSpPr/>
          <p:nvPr/>
        </p:nvSpPr>
        <p:spPr>
          <a:xfrm>
            <a:off x="228600" y="722448"/>
            <a:ext cx="11768400" cy="16155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2733d794156_1_16"/>
          <p:cNvSpPr txBox="1"/>
          <p:nvPr/>
        </p:nvSpPr>
        <p:spPr>
          <a:xfrm>
            <a:off x="245400" y="742826"/>
            <a:ext cx="117348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Poin pembahasan:</a:t>
            </a:r>
            <a:endParaRPr b="1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Problem statement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Goals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Business metric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kendala pada missing value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6" name="Google Shape;126;g2733d794156_1_16"/>
          <p:cNvSpPr/>
          <p:nvPr/>
        </p:nvSpPr>
        <p:spPr>
          <a:xfrm>
            <a:off x="245400" y="2508417"/>
            <a:ext cx="11768400" cy="25101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733d794156_1_16"/>
          <p:cNvSpPr txBox="1"/>
          <p:nvPr/>
        </p:nvSpPr>
        <p:spPr>
          <a:xfrm>
            <a:off x="425450" y="2704075"/>
            <a:ext cx="111972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Hasil Diskusi:</a:t>
            </a:r>
            <a:endParaRPr b="1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 penentuan problem statement lebih pada masalah atau gap apa yang ditemukan pada dataset.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case dataset e-commerce, bisa ditambahkan; berapa persen pembeli dan berapa persen yang hanya visitor pendahuluan dalam problem statement.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Business metric: buat jangan terlalu banyak, agar dapat fokus dalam proses modelling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Conversion Rate (Tingkat konversi pengunjung)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Tambahan: dalam missing files seperti kolom “Administration” dan “Administration_duration” untuk pengisian nilai NULL dapat juga dilakukan dengan menggunakan asumsi rata-rata waktu dalam mengunjungi satu page administration. Sehingga, dapat dibuat sebuah rumus dalam pengisian kolom yang kosong berdasarkan asumsi tersebut.</a:t>
            </a:r>
            <a:endParaRPr b="0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" name="Google Shape;128;g2733d794156_1_16"/>
          <p:cNvSpPr/>
          <p:nvPr/>
        </p:nvSpPr>
        <p:spPr>
          <a:xfrm>
            <a:off x="194900" y="5226154"/>
            <a:ext cx="11768400" cy="12660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733d794156_1_16"/>
          <p:cNvSpPr txBox="1"/>
          <p:nvPr/>
        </p:nvSpPr>
        <p:spPr>
          <a:xfrm>
            <a:off x="211700" y="5275149"/>
            <a:ext cx="117348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Tindak Lanjut:</a:t>
            </a:r>
            <a:endParaRPr b="1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secara keseluruhan apa yang sudah dikerjakan sudah tepat, namun beberapa revisi perlu dilakukan sebagai berikut: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penentuan goals → direvisi menjadi Meningkatkan tingkat conversion dari pengunjung e-commerce.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Business metric → Conversion Rate </a:t>
            </a:r>
            <a:r>
              <a:rPr lang="en-US">
                <a:latin typeface="Dosis"/>
                <a:ea typeface="Dosis"/>
                <a:cs typeface="Dosis"/>
                <a:sym typeface="Dosis"/>
              </a:rPr>
              <a:t>-&gt;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Persentase pengunjung yang mau melakukan pembelian atau tidak.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33d794156_0_102"/>
          <p:cNvSpPr txBox="1"/>
          <p:nvPr>
            <p:ph type="ctrTitle"/>
          </p:nvPr>
        </p:nvSpPr>
        <p:spPr>
          <a:xfrm>
            <a:off x="862875" y="2209950"/>
            <a:ext cx="3978600" cy="243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5620"/>
              <a:t>THANK YOU</a:t>
            </a:r>
            <a:endParaRPr sz="56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